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89" r:id="rId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A0D5379B-32DB-4194-9146-9E7AB1A068AC}">
          <p14:sldIdLst>
            <p14:sldId id="28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1F60"/>
    <a:srgbClr val="CDFFD7"/>
    <a:srgbClr val="CDFFF5"/>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D59465-84BA-486F-B4F4-6D90F31682A1}" v="18" dt="2018-08-20T09:14:54.130"/>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anmörkt forma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80" autoAdjust="0"/>
    <p:restoredTop sz="95244" autoAdjust="0"/>
  </p:normalViewPr>
  <p:slideViewPr>
    <p:cSldViewPr snapToGrid="0">
      <p:cViewPr varScale="1">
        <p:scale>
          <a:sx n="83" d="100"/>
          <a:sy n="83" d="100"/>
        </p:scale>
        <p:origin x="922" y="62"/>
      </p:cViewPr>
      <p:guideLst/>
    </p:cSldViewPr>
  </p:slideViewPr>
  <p:notesTextViewPr>
    <p:cViewPr>
      <p:scale>
        <a:sx n="1" d="1"/>
        <a:sy n="1" d="1"/>
      </p:scale>
      <p:origin x="0" y="0"/>
    </p:cViewPr>
  </p:notesTextViewPr>
  <p:notesViewPr>
    <p:cSldViewPr snapToGrid="0">
      <p:cViewPr varScale="1">
        <p:scale>
          <a:sx n="63" d="100"/>
          <a:sy n="63" d="100"/>
        </p:scale>
        <p:origin x="2141"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Tilly" userId="600768eb-2268-490d-9147-c04a2f612263" providerId="ADAL" clId="{C3D59465-84BA-486F-B4F4-6D90F31682A1}"/>
    <pc:docChg chg="modSld">
      <pc:chgData name="Martin Tilly" userId="600768eb-2268-490d-9147-c04a2f612263" providerId="ADAL" clId="{C3D59465-84BA-486F-B4F4-6D90F31682A1}" dt="2018-08-20T09:14:54.130" v="17" actId="20577"/>
      <pc:docMkLst>
        <pc:docMk/>
      </pc:docMkLst>
      <pc:sldChg chg="modSp">
        <pc:chgData name="Martin Tilly" userId="600768eb-2268-490d-9147-c04a2f612263" providerId="ADAL" clId="{C3D59465-84BA-486F-B4F4-6D90F31682A1}" dt="2018-08-20T09:14:54.130" v="17" actId="20577"/>
        <pc:sldMkLst>
          <pc:docMk/>
          <pc:sldMk cId="1676109583" sldId="289"/>
        </pc:sldMkLst>
        <pc:spChg chg="mod">
          <ac:chgData name="Martin Tilly" userId="600768eb-2268-490d-9147-c04a2f612263" providerId="ADAL" clId="{C3D59465-84BA-486F-B4F4-6D90F31682A1}" dt="2018-08-20T09:14:54.130" v="17" actId="20577"/>
          <ac:spMkLst>
            <pc:docMk/>
            <pc:sldMk cId="1676109583" sldId="289"/>
            <ac:spMk id="57" creationId="{D8A43560-7462-442D-AFFF-0CE5036FB36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4AB59C-AE53-49EB-822F-08F2D353D096}" type="datetimeFigureOut">
              <a:rPr lang="sv-SE" smtClean="0"/>
              <a:t>2018-08-20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24521D-81A7-4C23-A0F4-B965788669EC}" type="slidenum">
              <a:rPr lang="sv-SE" smtClean="0"/>
              <a:t>‹#›</a:t>
            </a:fld>
            <a:endParaRPr lang="sv-SE"/>
          </a:p>
        </p:txBody>
      </p:sp>
    </p:spTree>
    <p:extLst>
      <p:ext uri="{BB962C8B-B14F-4D97-AF65-F5344CB8AC3E}">
        <p14:creationId xmlns:p14="http://schemas.microsoft.com/office/powerpoint/2010/main" val="2085805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Anpassad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90807609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337717"/>
      </p:ext>
    </p:extLst>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00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Bildobjekt 52">
            <a:extLst>
              <a:ext uri="{FF2B5EF4-FFF2-40B4-BE49-F238E27FC236}">
                <a16:creationId xmlns:a16="http://schemas.microsoft.com/office/drawing/2014/main" id="{E4CEC052-7E91-4DC1-873B-3663FF00C5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6" name="Rektangel 25">
            <a:extLst>
              <a:ext uri="{FF2B5EF4-FFF2-40B4-BE49-F238E27FC236}">
                <a16:creationId xmlns:a16="http://schemas.microsoft.com/office/drawing/2014/main" id="{50FE47E9-AAD1-4304-AADB-5B96C2C47724}"/>
              </a:ext>
            </a:extLst>
          </p:cNvPr>
          <p:cNvSpPr/>
          <p:nvPr/>
        </p:nvSpPr>
        <p:spPr>
          <a:xfrm>
            <a:off x="0" y="0"/>
            <a:ext cx="12192000" cy="6858000"/>
          </a:xfrm>
          <a:prstGeom prst="rect">
            <a:avLst/>
          </a:prstGeom>
          <a:solidFill>
            <a:schemeClr val="bg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5" name="Rektangel: rundade hörn 44">
            <a:extLst>
              <a:ext uri="{FF2B5EF4-FFF2-40B4-BE49-F238E27FC236}">
                <a16:creationId xmlns:a16="http://schemas.microsoft.com/office/drawing/2014/main" id="{6156F6D9-EE56-4CB7-A1C8-6B28CA423538}"/>
              </a:ext>
            </a:extLst>
          </p:cNvPr>
          <p:cNvSpPr/>
          <p:nvPr/>
        </p:nvSpPr>
        <p:spPr>
          <a:xfrm>
            <a:off x="5551074" y="2288014"/>
            <a:ext cx="1049435" cy="998800"/>
          </a:xfrm>
          <a:prstGeom prst="roundRect">
            <a:avLst>
              <a:gd name="adj" fmla="val 10331"/>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1" name="Rektangel: rundade hörn 40">
            <a:extLst>
              <a:ext uri="{FF2B5EF4-FFF2-40B4-BE49-F238E27FC236}">
                <a16:creationId xmlns:a16="http://schemas.microsoft.com/office/drawing/2014/main" id="{7BE76851-5120-4141-93CD-AAA7B35CBA45}"/>
              </a:ext>
            </a:extLst>
          </p:cNvPr>
          <p:cNvSpPr/>
          <p:nvPr/>
        </p:nvSpPr>
        <p:spPr>
          <a:xfrm>
            <a:off x="4432835" y="107412"/>
            <a:ext cx="7657565" cy="1014567"/>
          </a:xfrm>
          <a:prstGeom prst="roundRect">
            <a:avLst>
              <a:gd name="adj" fmla="val 10331"/>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4" name="Rektangel: rundade hörn 63">
            <a:extLst>
              <a:ext uri="{FF2B5EF4-FFF2-40B4-BE49-F238E27FC236}">
                <a16:creationId xmlns:a16="http://schemas.microsoft.com/office/drawing/2014/main" id="{D69B3A07-3284-43F6-8F06-D391BBD6F213}"/>
              </a:ext>
            </a:extLst>
          </p:cNvPr>
          <p:cNvSpPr/>
          <p:nvPr/>
        </p:nvSpPr>
        <p:spPr>
          <a:xfrm>
            <a:off x="79616" y="6119495"/>
            <a:ext cx="12010784" cy="427972"/>
          </a:xfrm>
          <a:prstGeom prst="roundRect">
            <a:avLst>
              <a:gd name="adj" fmla="val 25438"/>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0" name="Rektangel: rundade hörn 59">
            <a:extLst>
              <a:ext uri="{FF2B5EF4-FFF2-40B4-BE49-F238E27FC236}">
                <a16:creationId xmlns:a16="http://schemas.microsoft.com/office/drawing/2014/main" id="{9D7618C8-FF46-4907-8263-872DC762D026}"/>
              </a:ext>
            </a:extLst>
          </p:cNvPr>
          <p:cNvSpPr/>
          <p:nvPr/>
        </p:nvSpPr>
        <p:spPr>
          <a:xfrm>
            <a:off x="79616" y="3382851"/>
            <a:ext cx="12010784" cy="2471994"/>
          </a:xfrm>
          <a:prstGeom prst="roundRect">
            <a:avLst>
              <a:gd name="adj" fmla="val 5100"/>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8" name="Rektangel: rundade hörn 57">
            <a:extLst>
              <a:ext uri="{FF2B5EF4-FFF2-40B4-BE49-F238E27FC236}">
                <a16:creationId xmlns:a16="http://schemas.microsoft.com/office/drawing/2014/main" id="{8A4F131A-4771-4049-820B-02FA8E47D0E6}"/>
              </a:ext>
            </a:extLst>
          </p:cNvPr>
          <p:cNvSpPr/>
          <p:nvPr/>
        </p:nvSpPr>
        <p:spPr>
          <a:xfrm>
            <a:off x="6674245" y="1194045"/>
            <a:ext cx="5416155" cy="1830432"/>
          </a:xfrm>
          <a:prstGeom prst="roundRect">
            <a:avLst>
              <a:gd name="adj" fmla="val 5790"/>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9" name="Rektangel: rundade hörn 58">
            <a:extLst>
              <a:ext uri="{FF2B5EF4-FFF2-40B4-BE49-F238E27FC236}">
                <a16:creationId xmlns:a16="http://schemas.microsoft.com/office/drawing/2014/main" id="{205F2E51-75E5-4819-943D-F3E56AB583CD}"/>
              </a:ext>
            </a:extLst>
          </p:cNvPr>
          <p:cNvSpPr/>
          <p:nvPr/>
        </p:nvSpPr>
        <p:spPr>
          <a:xfrm>
            <a:off x="101596" y="1188737"/>
            <a:ext cx="5358949" cy="1830432"/>
          </a:xfrm>
          <a:prstGeom prst="roundRect">
            <a:avLst>
              <a:gd name="adj" fmla="val 5790"/>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6" name="Rektangel: rundade hörn 55">
            <a:extLst>
              <a:ext uri="{FF2B5EF4-FFF2-40B4-BE49-F238E27FC236}">
                <a16:creationId xmlns:a16="http://schemas.microsoft.com/office/drawing/2014/main" id="{4995DC7E-F41D-409E-9B46-66568A097DBE}"/>
              </a:ext>
            </a:extLst>
          </p:cNvPr>
          <p:cNvSpPr/>
          <p:nvPr/>
        </p:nvSpPr>
        <p:spPr>
          <a:xfrm>
            <a:off x="79616" y="107412"/>
            <a:ext cx="4099152" cy="1019774"/>
          </a:xfrm>
          <a:prstGeom prst="roundRect">
            <a:avLst>
              <a:gd name="adj" fmla="val 8520"/>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ektangel 1">
            <a:extLst>
              <a:ext uri="{FF2B5EF4-FFF2-40B4-BE49-F238E27FC236}">
                <a16:creationId xmlns:a16="http://schemas.microsoft.com/office/drawing/2014/main" id="{5BF4828E-59FE-4B4A-9544-95DF6F809AE1}"/>
              </a:ext>
            </a:extLst>
          </p:cNvPr>
          <p:cNvSpPr/>
          <p:nvPr/>
        </p:nvSpPr>
        <p:spPr>
          <a:xfrm>
            <a:off x="4583234" y="533496"/>
            <a:ext cx="7387920" cy="49171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i="1" dirty="0">
                <a:solidFill>
                  <a:schemeClr val="bg1">
                    <a:lumMod val="50000"/>
                  </a:schemeClr>
                </a:solidFill>
                <a:latin typeface="Arial Narrow" panose="020B0606020202030204" pitchFamily="34" charset="0"/>
              </a:rPr>
              <a:t>Expected outcome</a:t>
            </a:r>
          </a:p>
        </p:txBody>
      </p:sp>
      <p:sp>
        <p:nvSpPr>
          <p:cNvPr id="3" name="Rektangel 2">
            <a:extLst>
              <a:ext uri="{FF2B5EF4-FFF2-40B4-BE49-F238E27FC236}">
                <a16:creationId xmlns:a16="http://schemas.microsoft.com/office/drawing/2014/main" id="{460606B0-EC12-4C1A-BD6F-9A08DCE5A4FE}"/>
              </a:ext>
            </a:extLst>
          </p:cNvPr>
          <p:cNvSpPr/>
          <p:nvPr/>
        </p:nvSpPr>
        <p:spPr>
          <a:xfrm>
            <a:off x="163635" y="792559"/>
            <a:ext cx="2689781" cy="23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i="1" dirty="0">
                <a:solidFill>
                  <a:schemeClr val="bg1">
                    <a:lumMod val="50000"/>
                  </a:schemeClr>
                </a:solidFill>
                <a:latin typeface="Arial Narrow" panose="020B0606020202030204" pitchFamily="34" charset="0"/>
              </a:rPr>
              <a:t>Project Name</a:t>
            </a:r>
          </a:p>
        </p:txBody>
      </p:sp>
      <p:sp>
        <p:nvSpPr>
          <p:cNvPr id="4" name="Rektangel 3">
            <a:extLst>
              <a:ext uri="{FF2B5EF4-FFF2-40B4-BE49-F238E27FC236}">
                <a16:creationId xmlns:a16="http://schemas.microsoft.com/office/drawing/2014/main" id="{BF7C1F87-FCD9-4D46-B02F-EF6D1274FF0F}"/>
              </a:ext>
            </a:extLst>
          </p:cNvPr>
          <p:cNvSpPr/>
          <p:nvPr/>
        </p:nvSpPr>
        <p:spPr>
          <a:xfrm>
            <a:off x="3585708" y="795008"/>
            <a:ext cx="432110" cy="23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sv-SE" sz="1200" i="1" dirty="0">
                <a:solidFill>
                  <a:schemeClr val="bg1">
                    <a:lumMod val="50000"/>
                  </a:schemeClr>
                </a:solidFill>
                <a:latin typeface="Arial Narrow" panose="020B0606020202030204" pitchFamily="34" charset="0"/>
              </a:rPr>
              <a:t>1.0</a:t>
            </a:r>
          </a:p>
        </p:txBody>
      </p:sp>
      <p:sp>
        <p:nvSpPr>
          <p:cNvPr id="6" name="Rektangel 5">
            <a:extLst>
              <a:ext uri="{FF2B5EF4-FFF2-40B4-BE49-F238E27FC236}">
                <a16:creationId xmlns:a16="http://schemas.microsoft.com/office/drawing/2014/main" id="{CDA7083D-2C03-435B-8391-B8B76230B9B7}"/>
              </a:ext>
            </a:extLst>
          </p:cNvPr>
          <p:cNvSpPr/>
          <p:nvPr/>
        </p:nvSpPr>
        <p:spPr>
          <a:xfrm>
            <a:off x="5670318" y="3003058"/>
            <a:ext cx="803699" cy="22288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i="1" dirty="0">
                <a:solidFill>
                  <a:schemeClr val="bg1">
                    <a:lumMod val="50000"/>
                  </a:schemeClr>
                </a:solidFill>
                <a:latin typeface="Arial Narrow" panose="020B0606020202030204" pitchFamily="34" charset="0"/>
              </a:rPr>
              <a:t>Latest date</a:t>
            </a:r>
          </a:p>
        </p:txBody>
      </p:sp>
      <p:sp>
        <p:nvSpPr>
          <p:cNvPr id="7" name="textruta 6">
            <a:extLst>
              <a:ext uri="{FF2B5EF4-FFF2-40B4-BE49-F238E27FC236}">
                <a16:creationId xmlns:a16="http://schemas.microsoft.com/office/drawing/2014/main" id="{42A5DA6D-A3E4-438A-84F3-434E22923402}"/>
              </a:ext>
            </a:extLst>
          </p:cNvPr>
          <p:cNvSpPr txBox="1"/>
          <p:nvPr/>
        </p:nvSpPr>
        <p:spPr>
          <a:xfrm>
            <a:off x="5624930" y="2332040"/>
            <a:ext cx="907535" cy="279108"/>
          </a:xfrm>
          <a:prstGeom prst="rect">
            <a:avLst/>
          </a:prstGeom>
        </p:spPr>
        <p:txBody>
          <a:bodyPr vert="horz" wrap="square" lIns="91440" tIns="45720" rIns="91440" bIns="45720" rtlCol="0" anchor="t" anchorCtr="0">
            <a:noAutofit/>
          </a:bodyPr>
          <a:lstStyle/>
          <a:p>
            <a:pPr algn="ctr"/>
            <a:r>
              <a:rPr lang="en-GB" sz="1600" b="1" dirty="0">
                <a:solidFill>
                  <a:schemeClr val="tx1"/>
                </a:solidFill>
                <a:latin typeface="Century Gothic" panose="020B0502020202020204" pitchFamily="34" charset="0"/>
              </a:rPr>
              <a:t>Time</a:t>
            </a:r>
          </a:p>
        </p:txBody>
      </p:sp>
      <p:sp>
        <p:nvSpPr>
          <p:cNvPr id="8" name="textruta 7">
            <a:extLst>
              <a:ext uri="{FF2B5EF4-FFF2-40B4-BE49-F238E27FC236}">
                <a16:creationId xmlns:a16="http://schemas.microsoft.com/office/drawing/2014/main" id="{764D3DC0-8B87-43EB-9162-B6926EAD63AA}"/>
              </a:ext>
            </a:extLst>
          </p:cNvPr>
          <p:cNvSpPr txBox="1"/>
          <p:nvPr/>
        </p:nvSpPr>
        <p:spPr>
          <a:xfrm>
            <a:off x="6764774" y="1265540"/>
            <a:ext cx="907535" cy="279108"/>
          </a:xfrm>
          <a:prstGeom prst="rect">
            <a:avLst/>
          </a:prstGeom>
        </p:spPr>
        <p:txBody>
          <a:bodyPr vert="horz" wrap="square" lIns="91440" tIns="45720" rIns="91440" bIns="45720" rtlCol="0" anchor="t" anchorCtr="0">
            <a:noAutofit/>
          </a:bodyPr>
          <a:lstStyle/>
          <a:p>
            <a:pPr algn="l"/>
            <a:r>
              <a:rPr lang="en-GB" sz="1600" b="1" dirty="0">
                <a:solidFill>
                  <a:schemeClr val="tx1"/>
                </a:solidFill>
                <a:latin typeface="Century Gothic" panose="020B0502020202020204" pitchFamily="34" charset="0"/>
              </a:rPr>
              <a:t>Cost</a:t>
            </a:r>
          </a:p>
        </p:txBody>
      </p:sp>
      <p:sp>
        <p:nvSpPr>
          <p:cNvPr id="9" name="textruta 8">
            <a:extLst>
              <a:ext uri="{FF2B5EF4-FFF2-40B4-BE49-F238E27FC236}">
                <a16:creationId xmlns:a16="http://schemas.microsoft.com/office/drawing/2014/main" id="{5DE20F9C-7273-4F6E-B9F6-46E3CF70D1C5}"/>
              </a:ext>
            </a:extLst>
          </p:cNvPr>
          <p:cNvSpPr txBox="1"/>
          <p:nvPr/>
        </p:nvSpPr>
        <p:spPr>
          <a:xfrm>
            <a:off x="4240394" y="1248174"/>
            <a:ext cx="1146415" cy="304488"/>
          </a:xfrm>
          <a:prstGeom prst="rect">
            <a:avLst/>
          </a:prstGeom>
        </p:spPr>
        <p:txBody>
          <a:bodyPr vert="horz" wrap="square" lIns="91440" tIns="45720" rIns="91440" bIns="45720" rtlCol="0" anchor="t" anchorCtr="0">
            <a:noAutofit/>
          </a:bodyPr>
          <a:lstStyle/>
          <a:p>
            <a:pPr algn="r"/>
            <a:r>
              <a:rPr lang="en-GB" sz="1600" b="1" dirty="0">
                <a:solidFill>
                  <a:schemeClr val="tx1"/>
                </a:solidFill>
                <a:latin typeface="Century Gothic" panose="020B0502020202020204" pitchFamily="34" charset="0"/>
              </a:rPr>
              <a:t>Quality</a:t>
            </a:r>
          </a:p>
        </p:txBody>
      </p:sp>
      <p:sp>
        <p:nvSpPr>
          <p:cNvPr id="10" name="Rektangel 9">
            <a:extLst>
              <a:ext uri="{FF2B5EF4-FFF2-40B4-BE49-F238E27FC236}">
                <a16:creationId xmlns:a16="http://schemas.microsoft.com/office/drawing/2014/main" id="{0774C710-E35C-4880-9182-FA4191185264}"/>
              </a:ext>
            </a:extLst>
          </p:cNvPr>
          <p:cNvSpPr/>
          <p:nvPr/>
        </p:nvSpPr>
        <p:spPr>
          <a:xfrm>
            <a:off x="4509676" y="164417"/>
            <a:ext cx="2789310" cy="323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600" b="1" dirty="0">
                <a:solidFill>
                  <a:schemeClr val="tx1"/>
                </a:solidFill>
                <a:latin typeface="Century Gothic" panose="020B0502020202020204" pitchFamily="34" charset="0"/>
              </a:rPr>
              <a:t>Expected outcome</a:t>
            </a:r>
          </a:p>
        </p:txBody>
      </p:sp>
      <p:sp>
        <p:nvSpPr>
          <p:cNvPr id="11" name="Rektangel 10">
            <a:extLst>
              <a:ext uri="{FF2B5EF4-FFF2-40B4-BE49-F238E27FC236}">
                <a16:creationId xmlns:a16="http://schemas.microsoft.com/office/drawing/2014/main" id="{7A1DCAAE-528C-4EDF-B79D-D0AD11893C7E}"/>
              </a:ext>
            </a:extLst>
          </p:cNvPr>
          <p:cNvSpPr/>
          <p:nvPr/>
        </p:nvSpPr>
        <p:spPr>
          <a:xfrm>
            <a:off x="108221" y="499606"/>
            <a:ext cx="1729818" cy="323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b="1">
                <a:solidFill>
                  <a:schemeClr val="tx1"/>
                </a:solidFill>
                <a:latin typeface="Arial Narrow" panose="020B0606020202030204" pitchFamily="34" charset="0"/>
              </a:rPr>
              <a:t>Project Name</a:t>
            </a:r>
          </a:p>
        </p:txBody>
      </p:sp>
      <p:sp>
        <p:nvSpPr>
          <p:cNvPr id="12" name="Rektangel 11">
            <a:extLst>
              <a:ext uri="{FF2B5EF4-FFF2-40B4-BE49-F238E27FC236}">
                <a16:creationId xmlns:a16="http://schemas.microsoft.com/office/drawing/2014/main" id="{F041C140-EB09-48AD-B8CD-F4C040670A93}"/>
              </a:ext>
            </a:extLst>
          </p:cNvPr>
          <p:cNvSpPr/>
          <p:nvPr/>
        </p:nvSpPr>
        <p:spPr>
          <a:xfrm>
            <a:off x="2965495" y="805292"/>
            <a:ext cx="732292" cy="323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sv-SE" sz="1200" dirty="0">
                <a:solidFill>
                  <a:schemeClr val="tx1"/>
                </a:solidFill>
                <a:latin typeface="Arial Narrow" panose="020B0606020202030204" pitchFamily="34" charset="0"/>
              </a:rPr>
              <a:t>Revision</a:t>
            </a:r>
          </a:p>
        </p:txBody>
      </p:sp>
      <p:sp>
        <p:nvSpPr>
          <p:cNvPr id="13" name="Rektangel 12">
            <a:extLst>
              <a:ext uri="{FF2B5EF4-FFF2-40B4-BE49-F238E27FC236}">
                <a16:creationId xmlns:a16="http://schemas.microsoft.com/office/drawing/2014/main" id="{253760DD-BC0D-46A3-A265-E3AB576B5333}"/>
              </a:ext>
            </a:extLst>
          </p:cNvPr>
          <p:cNvSpPr/>
          <p:nvPr/>
        </p:nvSpPr>
        <p:spPr>
          <a:xfrm>
            <a:off x="5302245" y="2725845"/>
            <a:ext cx="1569035" cy="323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1200" dirty="0">
                <a:solidFill>
                  <a:schemeClr val="tx1"/>
                </a:solidFill>
                <a:latin typeface="Arial Narrow" panose="020B0606020202030204" pitchFamily="34" charset="0"/>
              </a:rPr>
              <a:t>Delivered by</a:t>
            </a:r>
          </a:p>
        </p:txBody>
      </p:sp>
      <p:graphicFrame>
        <p:nvGraphicFramePr>
          <p:cNvPr id="14" name="Tabell 13">
            <a:extLst>
              <a:ext uri="{FF2B5EF4-FFF2-40B4-BE49-F238E27FC236}">
                <a16:creationId xmlns:a16="http://schemas.microsoft.com/office/drawing/2014/main" id="{A4FE19D1-2BFF-4D73-B72E-5AB59F7C23FF}"/>
              </a:ext>
            </a:extLst>
          </p:cNvPr>
          <p:cNvGraphicFramePr>
            <a:graphicFrameLocks noGrp="1"/>
          </p:cNvGraphicFramePr>
          <p:nvPr>
            <p:extLst>
              <p:ext uri="{D42A27DB-BD31-4B8C-83A1-F6EECF244321}">
                <p14:modId xmlns:p14="http://schemas.microsoft.com/office/powerpoint/2010/main" val="2514421069"/>
              </p:ext>
            </p:extLst>
          </p:nvPr>
        </p:nvGraphicFramePr>
        <p:xfrm>
          <a:off x="192229" y="1618625"/>
          <a:ext cx="5194580" cy="1280160"/>
        </p:xfrm>
        <a:graphic>
          <a:graphicData uri="http://schemas.openxmlformats.org/drawingml/2006/table">
            <a:tbl>
              <a:tblPr firstRow="1" bandRow="1">
                <a:tableStyleId>{073A0DAA-6AF3-43AB-8588-CEC1D06C72B9}</a:tableStyleId>
              </a:tblPr>
              <a:tblGrid>
                <a:gridCol w="1681623">
                  <a:extLst>
                    <a:ext uri="{9D8B030D-6E8A-4147-A177-3AD203B41FA5}">
                      <a16:colId xmlns:a16="http://schemas.microsoft.com/office/drawing/2014/main" val="971772824"/>
                    </a:ext>
                  </a:extLst>
                </a:gridCol>
                <a:gridCol w="1086462">
                  <a:extLst>
                    <a:ext uri="{9D8B030D-6E8A-4147-A177-3AD203B41FA5}">
                      <a16:colId xmlns:a16="http://schemas.microsoft.com/office/drawing/2014/main" val="4254307809"/>
                    </a:ext>
                  </a:extLst>
                </a:gridCol>
                <a:gridCol w="1177762">
                  <a:extLst>
                    <a:ext uri="{9D8B030D-6E8A-4147-A177-3AD203B41FA5}">
                      <a16:colId xmlns:a16="http://schemas.microsoft.com/office/drawing/2014/main" val="2956068064"/>
                    </a:ext>
                  </a:extLst>
                </a:gridCol>
                <a:gridCol w="1248733">
                  <a:extLst>
                    <a:ext uri="{9D8B030D-6E8A-4147-A177-3AD203B41FA5}">
                      <a16:colId xmlns:a16="http://schemas.microsoft.com/office/drawing/2014/main" val="3514401740"/>
                    </a:ext>
                  </a:extLst>
                </a:gridCol>
              </a:tblGrid>
              <a:tr h="145519">
                <a:tc>
                  <a:txBody>
                    <a:bodyPr/>
                    <a:lstStyle/>
                    <a:p>
                      <a:r>
                        <a:rPr lang="en-GB" sz="1200" noProof="0" dirty="0">
                          <a:latin typeface="Arial Narrow" panose="020B0606020202030204" pitchFamily="34" charset="0"/>
                        </a:rPr>
                        <a:t>Deliverable 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r>
                        <a:rPr lang="en-GB" sz="1200" noProof="0" dirty="0">
                          <a:latin typeface="Arial Narrow" panose="020B0606020202030204" pitchFamily="34" charset="0"/>
                        </a:rPr>
                        <a:t>Quality approver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r>
                        <a:rPr lang="en-GB" sz="1200" noProof="0" dirty="0">
                          <a:latin typeface="Arial Narrow" panose="020B0606020202030204" pitchFamily="34" charset="0"/>
                        </a:rPr>
                        <a:t>Est. date of approval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r>
                        <a:rPr lang="en-GB" sz="1200" noProof="0" dirty="0">
                          <a:latin typeface="Arial Narrow" panose="020B0606020202030204" pitchFamily="34" charset="0"/>
                        </a:rPr>
                        <a:t>Approval signature &amp;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3743932395"/>
                  </a:ext>
                </a:extLst>
              </a:tr>
              <a:tr h="235183">
                <a:tc>
                  <a:txBody>
                    <a:bodyPr/>
                    <a:lstStyle/>
                    <a:p>
                      <a:r>
                        <a:rPr lang="en-GB" sz="1200" i="1" noProof="0" dirty="0">
                          <a:solidFill>
                            <a:schemeClr val="bg1">
                              <a:lumMod val="50000"/>
                            </a:schemeClr>
                          </a:solidFill>
                          <a:latin typeface="Arial Narrow" panose="020B0606020202030204" pitchFamily="34" charset="0"/>
                        </a:rPr>
                        <a:t>Item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i="1" noProof="0" dirty="0">
                          <a:solidFill>
                            <a:schemeClr val="bg1">
                              <a:lumMod val="50000"/>
                            </a:schemeClr>
                          </a:solidFill>
                          <a:latin typeface="Arial Narrow" panose="020B0606020202030204" pitchFamily="34" charset="0"/>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i="1" noProof="0" dirty="0">
                          <a:solidFill>
                            <a:schemeClr val="bg1">
                              <a:lumMod val="50000"/>
                            </a:schemeClr>
                          </a:solidFill>
                          <a:latin typeface="Arial Narrow" panose="020B0606020202030204" pitchFamily="34" charset="0"/>
                        </a:rPr>
                        <a:t>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i="1" noProof="0" dirty="0">
                          <a:solidFill>
                            <a:schemeClr val="bg1">
                              <a:lumMod val="50000"/>
                            </a:schemeClr>
                          </a:solidFill>
                          <a:latin typeface="Arial Narrow" panose="020B0606020202030204" pitchFamily="34" charset="0"/>
                        </a:rPr>
                        <a:t>Signature &amp;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594349"/>
                  </a:ext>
                </a:extLst>
              </a:tr>
              <a:tr h="235183">
                <a:tc>
                  <a:txBody>
                    <a:bodyPr/>
                    <a:lstStyle/>
                    <a:p>
                      <a:endParaRPr lang="en-GB" sz="1200" noProof="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200" noProof="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200" noProof="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200" noProof="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47859860"/>
                  </a:ext>
                </a:extLst>
              </a:tr>
              <a:tr h="235183">
                <a:tc>
                  <a:txBody>
                    <a:bodyPr/>
                    <a:lstStyle/>
                    <a:p>
                      <a:endParaRPr lang="en-GB" sz="1200" noProof="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200" noProof="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200" noProof="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200" noProof="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36845678"/>
                  </a:ext>
                </a:extLst>
              </a:tr>
            </a:tbl>
          </a:graphicData>
        </a:graphic>
      </p:graphicFrame>
      <p:graphicFrame>
        <p:nvGraphicFramePr>
          <p:cNvPr id="15" name="Tabell 14">
            <a:extLst>
              <a:ext uri="{FF2B5EF4-FFF2-40B4-BE49-F238E27FC236}">
                <a16:creationId xmlns:a16="http://schemas.microsoft.com/office/drawing/2014/main" id="{BFA9D374-A9D0-4761-A79D-331F25690C52}"/>
              </a:ext>
            </a:extLst>
          </p:cNvPr>
          <p:cNvGraphicFramePr>
            <a:graphicFrameLocks noGrp="1"/>
          </p:cNvGraphicFramePr>
          <p:nvPr>
            <p:extLst>
              <p:ext uri="{D42A27DB-BD31-4B8C-83A1-F6EECF244321}">
                <p14:modId xmlns:p14="http://schemas.microsoft.com/office/powerpoint/2010/main" val="3935411965"/>
              </p:ext>
            </p:extLst>
          </p:nvPr>
        </p:nvGraphicFramePr>
        <p:xfrm>
          <a:off x="6764774" y="1607430"/>
          <a:ext cx="5206382" cy="1371600"/>
        </p:xfrm>
        <a:graphic>
          <a:graphicData uri="http://schemas.openxmlformats.org/drawingml/2006/table">
            <a:tbl>
              <a:tblPr firstRow="1" bandRow="1">
                <a:tableStyleId>{073A0DAA-6AF3-43AB-8588-CEC1D06C72B9}</a:tableStyleId>
              </a:tblPr>
              <a:tblGrid>
                <a:gridCol w="1963590">
                  <a:extLst>
                    <a:ext uri="{9D8B030D-6E8A-4147-A177-3AD203B41FA5}">
                      <a16:colId xmlns:a16="http://schemas.microsoft.com/office/drawing/2014/main" val="971772824"/>
                    </a:ext>
                  </a:extLst>
                </a:gridCol>
                <a:gridCol w="969818">
                  <a:extLst>
                    <a:ext uri="{9D8B030D-6E8A-4147-A177-3AD203B41FA5}">
                      <a16:colId xmlns:a16="http://schemas.microsoft.com/office/drawing/2014/main" val="4254307809"/>
                    </a:ext>
                  </a:extLst>
                </a:gridCol>
                <a:gridCol w="1288303">
                  <a:extLst>
                    <a:ext uri="{9D8B030D-6E8A-4147-A177-3AD203B41FA5}">
                      <a16:colId xmlns:a16="http://schemas.microsoft.com/office/drawing/2014/main" val="2956068064"/>
                    </a:ext>
                  </a:extLst>
                </a:gridCol>
                <a:gridCol w="984671">
                  <a:extLst>
                    <a:ext uri="{9D8B030D-6E8A-4147-A177-3AD203B41FA5}">
                      <a16:colId xmlns:a16="http://schemas.microsoft.com/office/drawing/2014/main" val="1798285706"/>
                    </a:ext>
                  </a:extLst>
                </a:gridCol>
              </a:tblGrid>
              <a:tr h="139560">
                <a:tc>
                  <a:txBody>
                    <a:bodyPr/>
                    <a:lstStyle/>
                    <a:p>
                      <a:r>
                        <a:rPr lang="en-GB" sz="1200" noProof="0" dirty="0">
                          <a:latin typeface="Arial Narrow" panose="020B0606020202030204" pitchFamily="34" charset="0"/>
                        </a:rPr>
                        <a:t>Resource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r>
                        <a:rPr lang="en-GB" sz="1200" noProof="0" dirty="0">
                          <a:latin typeface="Arial Narrow" panose="020B0606020202030204" pitchFamily="34" charset="0"/>
                        </a:rPr>
                        <a:t>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r>
                        <a:rPr lang="en-GB" sz="1200" noProof="0" dirty="0">
                          <a:latin typeface="Arial Narrow" panose="020B0606020202030204" pitchFamily="34" charset="0"/>
                        </a:rPr>
                        <a:t>Needed during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r>
                        <a:rPr lang="en-GB" sz="1200" noProof="0" dirty="0">
                          <a:latin typeface="Arial Narrow" panose="020B0606020202030204" pitchFamily="34" charset="0"/>
                        </a:rPr>
                        <a:t>Cost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3743932395"/>
                  </a:ext>
                </a:extLst>
              </a:tr>
              <a:tr h="139560">
                <a:tc>
                  <a:txBody>
                    <a:bodyPr/>
                    <a:lstStyle/>
                    <a:p>
                      <a:r>
                        <a:rPr lang="en-GB" sz="1200" i="1" noProof="0" dirty="0">
                          <a:solidFill>
                            <a:schemeClr val="bg1">
                              <a:lumMod val="50000"/>
                            </a:schemeClr>
                          </a:solidFill>
                          <a:latin typeface="Arial Narrow" panose="020B0606020202030204" pitchFamily="34" charset="0"/>
                        </a:rPr>
                        <a:t>Person/Item/Sub-project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i="1" noProof="0" dirty="0">
                          <a:solidFill>
                            <a:schemeClr val="bg1">
                              <a:lumMod val="50000"/>
                            </a:schemeClr>
                          </a:solidFill>
                          <a:latin typeface="Arial Narrow" panose="020B0606020202030204" pitchFamily="34" charset="0"/>
                        </a:rPr>
                        <a:t>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i="1" noProof="0" dirty="0">
                          <a:solidFill>
                            <a:schemeClr val="bg1">
                              <a:lumMod val="50000"/>
                            </a:schemeClr>
                          </a:solidFill>
                          <a:latin typeface="Arial Narrow" panose="020B0606020202030204" pitchFamily="34" charset="0"/>
                        </a:rPr>
                        <a:t>Time period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i="1" noProof="0" dirty="0">
                          <a:solidFill>
                            <a:schemeClr val="bg1">
                              <a:lumMod val="50000"/>
                            </a:schemeClr>
                          </a:solidFill>
                          <a:latin typeface="Arial Narrow" panose="020B0606020202030204" pitchFamily="34" charset="0"/>
                        </a:rPr>
                        <a:t>Cost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594349"/>
                  </a:ext>
                </a:extLst>
              </a:tr>
              <a:tr h="139560">
                <a:tc>
                  <a:txBody>
                    <a:bodyPr/>
                    <a:lstStyle/>
                    <a:p>
                      <a:endParaRPr lang="en-GB" sz="1200" noProof="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200" noProof="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200" noProof="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200" noProof="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47859860"/>
                  </a:ext>
                </a:extLst>
              </a:tr>
              <a:tr h="139560">
                <a:tc>
                  <a:txBody>
                    <a:bodyPr/>
                    <a:lstStyle/>
                    <a:p>
                      <a:endParaRPr lang="en-GB" sz="1200" noProof="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200" noProof="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200" noProof="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200" noProof="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36845678"/>
                  </a:ext>
                </a:extLst>
              </a:tr>
              <a:tr h="139560">
                <a:tc>
                  <a:txBody>
                    <a:bodyPr/>
                    <a:lstStyle/>
                    <a:p>
                      <a:endParaRPr lang="en-GB" sz="1200" noProof="0" dirty="0">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noProof="0">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1200" noProof="0" dirty="0">
                          <a:latin typeface="Arial Narrow" panose="020B0606020202030204" pitchFamily="34" charset="0"/>
                        </a:rPr>
                        <a:t>Total cost: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i="1" noProof="0" dirty="0">
                          <a:solidFill>
                            <a:schemeClr val="bg1">
                              <a:lumMod val="50000"/>
                            </a:schemeClr>
                          </a:solidFill>
                          <a:latin typeface="Arial Narrow" panose="020B0606020202030204" pitchFamily="34" charset="0"/>
                        </a:rPr>
                        <a:t>Sum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7002574"/>
                  </a:ext>
                </a:extLst>
              </a:tr>
            </a:tbl>
          </a:graphicData>
        </a:graphic>
      </p:graphicFrame>
      <p:cxnSp>
        <p:nvCxnSpPr>
          <p:cNvPr id="17" name="Koppling: vinklad 16">
            <a:extLst>
              <a:ext uri="{FF2B5EF4-FFF2-40B4-BE49-F238E27FC236}">
                <a16:creationId xmlns:a16="http://schemas.microsoft.com/office/drawing/2014/main" id="{94B3BEB0-9745-4CC5-8DEA-00B48E880EC2}"/>
              </a:ext>
            </a:extLst>
          </p:cNvPr>
          <p:cNvCxnSpPr>
            <a:cxnSpLocks/>
          </p:cNvCxnSpPr>
          <p:nvPr/>
        </p:nvCxnSpPr>
        <p:spPr>
          <a:xfrm>
            <a:off x="3500582" y="2908310"/>
            <a:ext cx="2169736" cy="215714"/>
          </a:xfrm>
          <a:prstGeom prst="bentConnector3">
            <a:avLst>
              <a:gd name="adj1" fmla="val 394"/>
            </a:avLst>
          </a:prstGeom>
          <a:ln w="38100">
            <a:tailEnd type="triangle" w="lg" len="lg"/>
          </a:ln>
        </p:spPr>
        <p:style>
          <a:lnRef idx="1">
            <a:schemeClr val="dk1"/>
          </a:lnRef>
          <a:fillRef idx="0">
            <a:schemeClr val="dk1"/>
          </a:fillRef>
          <a:effectRef idx="0">
            <a:schemeClr val="dk1"/>
          </a:effectRef>
          <a:fontRef idx="minor">
            <a:schemeClr val="tx1"/>
          </a:fontRef>
        </p:style>
      </p:cxnSp>
      <p:sp>
        <p:nvSpPr>
          <p:cNvPr id="34" name="Rektangel 33">
            <a:extLst>
              <a:ext uri="{FF2B5EF4-FFF2-40B4-BE49-F238E27FC236}">
                <a16:creationId xmlns:a16="http://schemas.microsoft.com/office/drawing/2014/main" id="{D08F89A9-53E0-4F51-9463-F2590BACB2E0}"/>
              </a:ext>
            </a:extLst>
          </p:cNvPr>
          <p:cNvSpPr/>
          <p:nvPr/>
        </p:nvSpPr>
        <p:spPr>
          <a:xfrm>
            <a:off x="254507" y="4807336"/>
            <a:ext cx="3600000" cy="23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i="1" dirty="0">
                <a:solidFill>
                  <a:schemeClr val="bg1">
                    <a:lumMod val="50000"/>
                  </a:schemeClr>
                </a:solidFill>
                <a:latin typeface="Arial Narrow" panose="020B0606020202030204" pitchFamily="34" charset="0"/>
              </a:rPr>
              <a:t>Name, Signature &amp; Date</a:t>
            </a:r>
          </a:p>
        </p:txBody>
      </p:sp>
      <p:sp>
        <p:nvSpPr>
          <p:cNvPr id="35" name="Rektangel 34">
            <a:extLst>
              <a:ext uri="{FF2B5EF4-FFF2-40B4-BE49-F238E27FC236}">
                <a16:creationId xmlns:a16="http://schemas.microsoft.com/office/drawing/2014/main" id="{04D7993F-B5C1-42C0-8436-DEE9306B0DD0}"/>
              </a:ext>
            </a:extLst>
          </p:cNvPr>
          <p:cNvSpPr/>
          <p:nvPr/>
        </p:nvSpPr>
        <p:spPr>
          <a:xfrm>
            <a:off x="6184622" y="5510546"/>
            <a:ext cx="3600000" cy="23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i="1" dirty="0">
                <a:solidFill>
                  <a:schemeClr val="bg1">
                    <a:lumMod val="50000"/>
                  </a:schemeClr>
                </a:solidFill>
                <a:latin typeface="Arial Narrow" panose="020B0606020202030204" pitchFamily="34" charset="0"/>
              </a:rPr>
              <a:t>Name, Signature &amp; Date</a:t>
            </a:r>
          </a:p>
        </p:txBody>
      </p:sp>
      <p:sp>
        <p:nvSpPr>
          <p:cNvPr id="36" name="textruta 35">
            <a:extLst>
              <a:ext uri="{FF2B5EF4-FFF2-40B4-BE49-F238E27FC236}">
                <a16:creationId xmlns:a16="http://schemas.microsoft.com/office/drawing/2014/main" id="{EDD014C7-4FB4-46FD-8101-86BB1248EC22}"/>
              </a:ext>
            </a:extLst>
          </p:cNvPr>
          <p:cNvSpPr txBox="1"/>
          <p:nvPr/>
        </p:nvSpPr>
        <p:spPr>
          <a:xfrm>
            <a:off x="192228" y="3742995"/>
            <a:ext cx="5712103" cy="906309"/>
          </a:xfrm>
          <a:prstGeom prst="rect">
            <a:avLst/>
          </a:prstGeom>
        </p:spPr>
        <p:txBody>
          <a:bodyPr vert="horz" wrap="square" lIns="91440" tIns="45720" rIns="91440" bIns="45720" rtlCol="0" anchor="t" anchorCtr="0">
            <a:noAutofit/>
          </a:bodyPr>
          <a:lstStyle/>
          <a:p>
            <a:pPr algn="l"/>
            <a:r>
              <a:rPr lang="en-GB" sz="1200" b="1" dirty="0">
                <a:solidFill>
                  <a:schemeClr val="tx1"/>
                </a:solidFill>
                <a:latin typeface="Arial Narrow" panose="020B0606020202030204" pitchFamily="34" charset="0"/>
              </a:rPr>
              <a:t>As the project client, I promise to</a:t>
            </a:r>
            <a:endParaRPr lang="en-GB" sz="1200" dirty="0">
              <a:latin typeface="Arial Narrow" panose="020B0606020202030204" pitchFamily="34" charset="0"/>
            </a:endParaRPr>
          </a:p>
          <a:p>
            <a:pPr marL="171450" indent="-171450">
              <a:buFont typeface="Arial" panose="020B0604020202020204" pitchFamily="34" charset="0"/>
              <a:buChar char="•"/>
            </a:pPr>
            <a:r>
              <a:rPr lang="en-GB" sz="1200" dirty="0">
                <a:latin typeface="Arial Narrow" panose="020B0606020202030204" pitchFamily="34" charset="0"/>
              </a:rPr>
              <a:t>provide the resources stated in the </a:t>
            </a:r>
            <a:r>
              <a:rPr lang="en-GB" sz="1200" b="1" dirty="0">
                <a:latin typeface="Arial Narrow" panose="020B0606020202030204" pitchFamily="34" charset="0"/>
              </a:rPr>
              <a:t>Cost</a:t>
            </a:r>
            <a:r>
              <a:rPr lang="en-GB" sz="1200" dirty="0">
                <a:latin typeface="Arial Narrow" panose="020B0606020202030204" pitchFamily="34" charset="0"/>
              </a:rPr>
              <a:t> matrix and money to cover the total cost.</a:t>
            </a:r>
          </a:p>
          <a:p>
            <a:pPr marL="171450" indent="-171450">
              <a:buFont typeface="Arial" panose="020B0604020202020204" pitchFamily="34" charset="0"/>
              <a:buChar char="•"/>
            </a:pPr>
            <a:r>
              <a:rPr lang="en-GB" sz="1200" dirty="0">
                <a:latin typeface="Arial Narrow" panose="020B0606020202030204" pitchFamily="34" charset="0"/>
              </a:rPr>
              <a:t>a</a:t>
            </a:r>
            <a:r>
              <a:rPr lang="en-GB" sz="1200" dirty="0">
                <a:solidFill>
                  <a:schemeClr val="tx1"/>
                </a:solidFill>
                <a:latin typeface="Arial Narrow" panose="020B0606020202030204" pitchFamily="34" charset="0"/>
              </a:rPr>
              <a:t>pprove the project if </a:t>
            </a:r>
            <a:r>
              <a:rPr lang="en-GB" sz="1200" dirty="0">
                <a:latin typeface="Arial Narrow" panose="020B0606020202030204" pitchFamily="34" charset="0"/>
              </a:rPr>
              <a:t>everything in the </a:t>
            </a:r>
            <a:r>
              <a:rPr lang="en-GB" sz="1200" b="1" dirty="0">
                <a:latin typeface="Arial Narrow" panose="020B0606020202030204" pitchFamily="34" charset="0"/>
              </a:rPr>
              <a:t>Quality</a:t>
            </a:r>
            <a:r>
              <a:rPr lang="en-GB" sz="1200" dirty="0">
                <a:latin typeface="Arial Narrow" panose="020B0606020202030204" pitchFamily="34" charset="0"/>
              </a:rPr>
              <a:t> matrix is </a:t>
            </a:r>
            <a:r>
              <a:rPr lang="en-GB" sz="1200" dirty="0">
                <a:solidFill>
                  <a:schemeClr val="tx1"/>
                </a:solidFill>
                <a:latin typeface="Arial Narrow" panose="020B0606020202030204" pitchFamily="34" charset="0"/>
              </a:rPr>
              <a:t>delivered on </a:t>
            </a:r>
            <a:r>
              <a:rPr lang="en-GB" sz="1200" dirty="0">
                <a:latin typeface="Arial Narrow" panose="020B0606020202030204" pitchFamily="34" charset="0"/>
              </a:rPr>
              <a:t>t</a:t>
            </a:r>
            <a:r>
              <a:rPr lang="en-GB" sz="1200" dirty="0">
                <a:solidFill>
                  <a:schemeClr val="tx1"/>
                </a:solidFill>
                <a:latin typeface="Arial Narrow" panose="020B0606020202030204" pitchFamily="34" charset="0"/>
              </a:rPr>
              <a:t>ime (and that the total cost wasn’t exceeded)</a:t>
            </a:r>
            <a:r>
              <a:rPr lang="en-GB" sz="1200" dirty="0">
                <a:latin typeface="Arial Narrow" panose="020B0606020202030204" pitchFamily="34" charset="0"/>
              </a:rPr>
              <a:t>, due to that my </a:t>
            </a:r>
            <a:r>
              <a:rPr lang="en-US" sz="1200" dirty="0">
                <a:latin typeface="Arial Narrow" panose="020B0606020202030204" pitchFamily="34" charset="0"/>
              </a:rPr>
              <a:t>desired outcome has been met</a:t>
            </a:r>
            <a:r>
              <a:rPr lang="en-GB" sz="1200" dirty="0">
                <a:latin typeface="Arial Narrow" panose="020B0606020202030204" pitchFamily="34" charset="0"/>
              </a:rPr>
              <a:t>. </a:t>
            </a:r>
          </a:p>
        </p:txBody>
      </p:sp>
      <p:sp>
        <p:nvSpPr>
          <p:cNvPr id="37" name="textruta 36">
            <a:extLst>
              <a:ext uri="{FF2B5EF4-FFF2-40B4-BE49-F238E27FC236}">
                <a16:creationId xmlns:a16="http://schemas.microsoft.com/office/drawing/2014/main" id="{7DC05075-D5BA-4EAF-A7A6-92AC0FD5427A}"/>
              </a:ext>
            </a:extLst>
          </p:cNvPr>
          <p:cNvSpPr txBox="1"/>
          <p:nvPr/>
        </p:nvSpPr>
        <p:spPr>
          <a:xfrm>
            <a:off x="6095999" y="3742995"/>
            <a:ext cx="5875155" cy="1609520"/>
          </a:xfrm>
          <a:prstGeom prst="rect">
            <a:avLst/>
          </a:prstGeom>
        </p:spPr>
        <p:txBody>
          <a:bodyPr vert="horz" wrap="square" lIns="91440" tIns="45720" rIns="91440" bIns="45720" rtlCol="0" anchor="t" anchorCtr="0">
            <a:noAutofit/>
          </a:bodyPr>
          <a:lstStyle/>
          <a:p>
            <a:pPr algn="l"/>
            <a:r>
              <a:rPr lang="en-GB" sz="1200" b="1" dirty="0">
                <a:solidFill>
                  <a:schemeClr val="tx1"/>
                </a:solidFill>
                <a:latin typeface="Arial Narrow" panose="020B0606020202030204" pitchFamily="34" charset="0"/>
              </a:rPr>
              <a:t>As the project manager, I promise to</a:t>
            </a:r>
          </a:p>
          <a:p>
            <a:pPr marL="171450" indent="-171450">
              <a:buFont typeface="Arial" panose="020B0604020202020204" pitchFamily="34" charset="0"/>
              <a:buChar char="•"/>
            </a:pPr>
            <a:r>
              <a:rPr lang="en-US" sz="1200" dirty="0">
                <a:latin typeface="Arial Narrow" panose="020B0606020202030204" pitchFamily="34" charset="0"/>
              </a:rPr>
              <a:t>deliver on time: ensure that the right person has approved the quality on time according to the </a:t>
            </a:r>
            <a:r>
              <a:rPr lang="en-US" sz="1200" b="1" dirty="0">
                <a:latin typeface="Arial Narrow" panose="020B0606020202030204" pitchFamily="34" charset="0"/>
              </a:rPr>
              <a:t>quality</a:t>
            </a:r>
            <a:r>
              <a:rPr lang="en-US" sz="1200" dirty="0">
                <a:latin typeface="Arial Narrow" panose="020B0606020202030204" pitchFamily="34" charset="0"/>
              </a:rPr>
              <a:t> matrix.</a:t>
            </a:r>
          </a:p>
          <a:p>
            <a:pPr marL="171450" indent="-171450">
              <a:buFont typeface="Arial" panose="020B0604020202020204" pitchFamily="34" charset="0"/>
              <a:buChar char="•"/>
            </a:pPr>
            <a:r>
              <a:rPr lang="en-US" sz="1200" dirty="0">
                <a:latin typeface="Arial Narrow" panose="020B0606020202030204" pitchFamily="34" charset="0"/>
              </a:rPr>
              <a:t>deliver everything with the resources stated in the </a:t>
            </a:r>
            <a:r>
              <a:rPr lang="en-US" sz="1200" b="1" dirty="0">
                <a:latin typeface="Arial Narrow" panose="020B0606020202030204" pitchFamily="34" charset="0"/>
              </a:rPr>
              <a:t>cost</a:t>
            </a:r>
            <a:r>
              <a:rPr lang="en-US" sz="1200" dirty="0">
                <a:latin typeface="Arial Narrow" panose="020B0606020202030204" pitchFamily="34" charset="0"/>
              </a:rPr>
              <a:t> matrix and at a cost below or at the total cost.</a:t>
            </a:r>
          </a:p>
          <a:p>
            <a:pPr marL="171450" indent="-171450">
              <a:buFont typeface="Arial" panose="020B0604020202020204" pitchFamily="34" charset="0"/>
              <a:buChar char="•"/>
            </a:pPr>
            <a:r>
              <a:rPr lang="en-US" sz="1200" dirty="0">
                <a:latin typeface="Arial Narrow" panose="020B0606020202030204" pitchFamily="34" charset="0"/>
              </a:rPr>
              <a:t>immediately let the client know if deliveries risk being delayed or do not have the quality approved so the project can be stopped or revised. For the client's peace of mind I will provide an update on time, cost, quality and risks every:</a:t>
            </a:r>
            <a:endParaRPr lang="en-GB" sz="1200" dirty="0">
              <a:solidFill>
                <a:schemeClr val="tx1"/>
              </a:solidFill>
              <a:latin typeface="Arial Narrow" panose="020B0606020202030204" pitchFamily="34" charset="0"/>
            </a:endParaRPr>
          </a:p>
        </p:txBody>
      </p:sp>
      <p:sp>
        <p:nvSpPr>
          <p:cNvPr id="38" name="textruta 37">
            <a:extLst>
              <a:ext uri="{FF2B5EF4-FFF2-40B4-BE49-F238E27FC236}">
                <a16:creationId xmlns:a16="http://schemas.microsoft.com/office/drawing/2014/main" id="{CEAFFFB4-744F-45D5-B3A4-43F125324D13}"/>
              </a:ext>
            </a:extLst>
          </p:cNvPr>
          <p:cNvSpPr txBox="1"/>
          <p:nvPr/>
        </p:nvSpPr>
        <p:spPr>
          <a:xfrm>
            <a:off x="4240394" y="3465710"/>
            <a:ext cx="3393480" cy="304488"/>
          </a:xfrm>
          <a:prstGeom prst="rect">
            <a:avLst/>
          </a:prstGeom>
        </p:spPr>
        <p:txBody>
          <a:bodyPr vert="horz" wrap="square" lIns="91440" tIns="45720" rIns="91440" bIns="45720" rtlCol="0" anchor="t" anchorCtr="0">
            <a:noAutofit/>
          </a:bodyPr>
          <a:lstStyle/>
          <a:p>
            <a:pPr algn="ctr"/>
            <a:r>
              <a:rPr lang="en-GB" sz="1600" b="1" dirty="0">
                <a:solidFill>
                  <a:schemeClr val="tx1"/>
                </a:solidFill>
                <a:latin typeface="Century Gothic" panose="020B0502020202020204" pitchFamily="34" charset="0"/>
              </a:rPr>
              <a:t>Promise to initiate start</a:t>
            </a:r>
          </a:p>
        </p:txBody>
      </p:sp>
      <p:sp>
        <p:nvSpPr>
          <p:cNvPr id="39" name="textruta 38">
            <a:extLst>
              <a:ext uri="{FF2B5EF4-FFF2-40B4-BE49-F238E27FC236}">
                <a16:creationId xmlns:a16="http://schemas.microsoft.com/office/drawing/2014/main" id="{AB4C2D15-7F10-49DA-998A-3AAC88E299A9}"/>
              </a:ext>
            </a:extLst>
          </p:cNvPr>
          <p:cNvSpPr txBox="1"/>
          <p:nvPr/>
        </p:nvSpPr>
        <p:spPr>
          <a:xfrm>
            <a:off x="108221" y="191193"/>
            <a:ext cx="3309237" cy="304488"/>
          </a:xfrm>
          <a:prstGeom prst="rect">
            <a:avLst/>
          </a:prstGeom>
        </p:spPr>
        <p:txBody>
          <a:bodyPr vert="horz" wrap="square" lIns="91440" tIns="45720" rIns="91440" bIns="45720" rtlCol="0" anchor="t" anchorCtr="0">
            <a:noAutofit/>
          </a:bodyPr>
          <a:lstStyle/>
          <a:p>
            <a:pPr algn="l"/>
            <a:r>
              <a:rPr lang="en-GB" sz="1600" b="1" dirty="0">
                <a:solidFill>
                  <a:schemeClr val="tx1"/>
                </a:solidFill>
                <a:latin typeface="Century Gothic" panose="020B0502020202020204" pitchFamily="34" charset="0"/>
              </a:rPr>
              <a:t>1 Page Project™ </a:t>
            </a:r>
            <a:r>
              <a:rPr lang="en-GB" sz="1600" dirty="0">
                <a:solidFill>
                  <a:schemeClr val="tx1"/>
                </a:solidFill>
                <a:latin typeface="Century Gothic" panose="020B0502020202020204" pitchFamily="34" charset="0"/>
              </a:rPr>
              <a:t>template</a:t>
            </a:r>
          </a:p>
        </p:txBody>
      </p:sp>
      <p:sp>
        <p:nvSpPr>
          <p:cNvPr id="40" name="Oval 5">
            <a:extLst>
              <a:ext uri="{FF2B5EF4-FFF2-40B4-BE49-F238E27FC236}">
                <a16:creationId xmlns:a16="http://schemas.microsoft.com/office/drawing/2014/main" id="{DD62C1AE-6CF6-4996-8257-B8C4DEBA6161}"/>
              </a:ext>
            </a:extLst>
          </p:cNvPr>
          <p:cNvSpPr/>
          <p:nvPr/>
        </p:nvSpPr>
        <p:spPr>
          <a:xfrm>
            <a:off x="6583321" y="150994"/>
            <a:ext cx="362905" cy="362905"/>
          </a:xfrm>
          <a:prstGeom prst="ellipse">
            <a:avLst/>
          </a:prstGeom>
          <a:solidFill>
            <a:srgbClr val="9D1F6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t>1</a:t>
            </a:r>
          </a:p>
        </p:txBody>
      </p:sp>
      <p:sp>
        <p:nvSpPr>
          <p:cNvPr id="43" name="Oval 5">
            <a:extLst>
              <a:ext uri="{FF2B5EF4-FFF2-40B4-BE49-F238E27FC236}">
                <a16:creationId xmlns:a16="http://schemas.microsoft.com/office/drawing/2014/main" id="{54846807-7F95-410D-A6C5-99C2F4B8276C}"/>
              </a:ext>
            </a:extLst>
          </p:cNvPr>
          <p:cNvSpPr/>
          <p:nvPr/>
        </p:nvSpPr>
        <p:spPr>
          <a:xfrm>
            <a:off x="213031" y="1227374"/>
            <a:ext cx="362905" cy="362905"/>
          </a:xfrm>
          <a:prstGeom prst="ellipse">
            <a:avLst/>
          </a:prstGeom>
          <a:solidFill>
            <a:srgbClr val="9D1F6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t>2</a:t>
            </a:r>
          </a:p>
        </p:txBody>
      </p:sp>
      <p:sp>
        <p:nvSpPr>
          <p:cNvPr id="44" name="Oval 5">
            <a:extLst>
              <a:ext uri="{FF2B5EF4-FFF2-40B4-BE49-F238E27FC236}">
                <a16:creationId xmlns:a16="http://schemas.microsoft.com/office/drawing/2014/main" id="{48935EC5-D90E-41FA-AE3C-D991853FEB12}"/>
              </a:ext>
            </a:extLst>
          </p:cNvPr>
          <p:cNvSpPr/>
          <p:nvPr/>
        </p:nvSpPr>
        <p:spPr>
          <a:xfrm>
            <a:off x="7367930" y="1213884"/>
            <a:ext cx="362905" cy="362905"/>
          </a:xfrm>
          <a:prstGeom prst="ellipse">
            <a:avLst/>
          </a:prstGeom>
          <a:solidFill>
            <a:srgbClr val="9D1F6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t>3</a:t>
            </a:r>
          </a:p>
        </p:txBody>
      </p:sp>
      <p:sp>
        <p:nvSpPr>
          <p:cNvPr id="46" name="Oval 5">
            <a:extLst>
              <a:ext uri="{FF2B5EF4-FFF2-40B4-BE49-F238E27FC236}">
                <a16:creationId xmlns:a16="http://schemas.microsoft.com/office/drawing/2014/main" id="{7220ECF0-02F6-46E0-AC6C-4DF87AE06A3F}"/>
              </a:ext>
            </a:extLst>
          </p:cNvPr>
          <p:cNvSpPr/>
          <p:nvPr/>
        </p:nvSpPr>
        <p:spPr>
          <a:xfrm>
            <a:off x="4401781" y="3436859"/>
            <a:ext cx="362905" cy="362905"/>
          </a:xfrm>
          <a:prstGeom prst="ellipse">
            <a:avLst/>
          </a:prstGeom>
          <a:solidFill>
            <a:srgbClr val="9D1F6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t>5</a:t>
            </a:r>
          </a:p>
        </p:txBody>
      </p:sp>
      <p:sp>
        <p:nvSpPr>
          <p:cNvPr id="47" name="textruta 46">
            <a:extLst>
              <a:ext uri="{FF2B5EF4-FFF2-40B4-BE49-F238E27FC236}">
                <a16:creationId xmlns:a16="http://schemas.microsoft.com/office/drawing/2014/main" id="{6FD283A9-5DEE-4225-8AB9-C05D0207A674}"/>
              </a:ext>
            </a:extLst>
          </p:cNvPr>
          <p:cNvSpPr txBox="1"/>
          <p:nvPr/>
        </p:nvSpPr>
        <p:spPr>
          <a:xfrm>
            <a:off x="506263" y="6174504"/>
            <a:ext cx="2994319" cy="304488"/>
          </a:xfrm>
          <a:prstGeom prst="rect">
            <a:avLst/>
          </a:prstGeom>
        </p:spPr>
        <p:txBody>
          <a:bodyPr vert="horz" wrap="square" lIns="91440" tIns="45720" rIns="91440" bIns="45720" rtlCol="0" anchor="t" anchorCtr="0">
            <a:noAutofit/>
          </a:bodyPr>
          <a:lstStyle/>
          <a:p>
            <a:pPr algn="l"/>
            <a:r>
              <a:rPr lang="en-GB" sz="1600" b="1" dirty="0">
                <a:solidFill>
                  <a:schemeClr val="tx1"/>
                </a:solidFill>
                <a:latin typeface="Century Gothic" panose="020B0502020202020204" pitchFamily="34" charset="0"/>
              </a:rPr>
              <a:t>All delivered = Closure</a:t>
            </a:r>
          </a:p>
        </p:txBody>
      </p:sp>
      <p:sp>
        <p:nvSpPr>
          <p:cNvPr id="48" name="Oval 5">
            <a:extLst>
              <a:ext uri="{FF2B5EF4-FFF2-40B4-BE49-F238E27FC236}">
                <a16:creationId xmlns:a16="http://schemas.microsoft.com/office/drawing/2014/main" id="{8E45A519-59AD-4BC3-AE1B-BCAB6CBBD1A4}"/>
              </a:ext>
            </a:extLst>
          </p:cNvPr>
          <p:cNvSpPr/>
          <p:nvPr/>
        </p:nvSpPr>
        <p:spPr>
          <a:xfrm>
            <a:off x="192228" y="6149243"/>
            <a:ext cx="362905" cy="362905"/>
          </a:xfrm>
          <a:prstGeom prst="ellipse">
            <a:avLst/>
          </a:prstGeom>
          <a:solidFill>
            <a:srgbClr val="9D1F6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t>6</a:t>
            </a:r>
          </a:p>
        </p:txBody>
      </p:sp>
      <p:sp>
        <p:nvSpPr>
          <p:cNvPr id="49" name="Rektangel 48">
            <a:extLst>
              <a:ext uri="{FF2B5EF4-FFF2-40B4-BE49-F238E27FC236}">
                <a16:creationId xmlns:a16="http://schemas.microsoft.com/office/drawing/2014/main" id="{E6F363C1-F55D-427C-96C5-2EC5E84302DD}"/>
              </a:ext>
            </a:extLst>
          </p:cNvPr>
          <p:cNvSpPr/>
          <p:nvPr/>
        </p:nvSpPr>
        <p:spPr>
          <a:xfrm>
            <a:off x="9220686" y="6215016"/>
            <a:ext cx="2700000" cy="23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i="1" dirty="0">
                <a:solidFill>
                  <a:schemeClr val="bg1">
                    <a:lumMod val="50000"/>
                  </a:schemeClr>
                </a:solidFill>
                <a:latin typeface="Arial Narrow" panose="020B0606020202030204" pitchFamily="34" charset="0"/>
              </a:rPr>
              <a:t>Signature &amp; Date</a:t>
            </a:r>
          </a:p>
        </p:txBody>
      </p:sp>
      <p:sp>
        <p:nvSpPr>
          <p:cNvPr id="50" name="textruta 49">
            <a:extLst>
              <a:ext uri="{FF2B5EF4-FFF2-40B4-BE49-F238E27FC236}">
                <a16:creationId xmlns:a16="http://schemas.microsoft.com/office/drawing/2014/main" id="{62616CA6-3101-4382-8B9E-8F6EBAD01406}"/>
              </a:ext>
            </a:extLst>
          </p:cNvPr>
          <p:cNvSpPr txBox="1"/>
          <p:nvPr/>
        </p:nvSpPr>
        <p:spPr>
          <a:xfrm>
            <a:off x="2971314" y="6113673"/>
            <a:ext cx="8158504" cy="422998"/>
          </a:xfrm>
          <a:prstGeom prst="rect">
            <a:avLst/>
          </a:prstGeom>
        </p:spPr>
        <p:txBody>
          <a:bodyPr vert="horz" wrap="square" lIns="91440" tIns="45720" rIns="91440" bIns="45720" rtlCol="0" anchor="ctr" anchorCtr="0">
            <a:noAutofit/>
          </a:bodyPr>
          <a:lstStyle/>
          <a:p>
            <a:pPr algn="l"/>
            <a:r>
              <a:rPr lang="en-GB" sz="1200" dirty="0">
                <a:solidFill>
                  <a:schemeClr val="tx1"/>
                </a:solidFill>
                <a:latin typeface="Arial Narrow" panose="020B0606020202030204" pitchFamily="34" charset="0"/>
              </a:rPr>
              <a:t>As the project client, I have received everything and the project is now closed. Project client signature &amp; Date: </a:t>
            </a:r>
          </a:p>
        </p:txBody>
      </p:sp>
      <p:cxnSp>
        <p:nvCxnSpPr>
          <p:cNvPr id="54" name="Rak koppling 53">
            <a:extLst>
              <a:ext uri="{FF2B5EF4-FFF2-40B4-BE49-F238E27FC236}">
                <a16:creationId xmlns:a16="http://schemas.microsoft.com/office/drawing/2014/main" id="{3D5F08B5-5136-42CD-978B-9F4BC4EE86AD}"/>
              </a:ext>
            </a:extLst>
          </p:cNvPr>
          <p:cNvCxnSpPr>
            <a:cxnSpLocks/>
          </p:cNvCxnSpPr>
          <p:nvPr/>
        </p:nvCxnSpPr>
        <p:spPr>
          <a:xfrm>
            <a:off x="0" y="6003641"/>
            <a:ext cx="12192000" cy="0"/>
          </a:xfrm>
          <a:prstGeom prst="line">
            <a:avLst/>
          </a:prstGeom>
          <a:ln w="38100">
            <a:prstDash val="sysDash"/>
          </a:ln>
        </p:spPr>
        <p:style>
          <a:lnRef idx="1">
            <a:schemeClr val="dk1"/>
          </a:lnRef>
          <a:fillRef idx="0">
            <a:schemeClr val="dk1"/>
          </a:fillRef>
          <a:effectRef idx="0">
            <a:schemeClr val="dk1"/>
          </a:effectRef>
          <a:fontRef idx="minor">
            <a:schemeClr val="tx1"/>
          </a:fontRef>
        </p:style>
      </p:cxnSp>
      <p:sp>
        <p:nvSpPr>
          <p:cNvPr id="51" name="Rektangel 50">
            <a:extLst>
              <a:ext uri="{FF2B5EF4-FFF2-40B4-BE49-F238E27FC236}">
                <a16:creationId xmlns:a16="http://schemas.microsoft.com/office/drawing/2014/main" id="{28E51710-9001-4F01-B6EE-536208173F34}"/>
              </a:ext>
            </a:extLst>
          </p:cNvPr>
          <p:cNvSpPr/>
          <p:nvPr/>
        </p:nvSpPr>
        <p:spPr>
          <a:xfrm>
            <a:off x="174804" y="4567006"/>
            <a:ext cx="3331202" cy="2718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dirty="0">
                <a:solidFill>
                  <a:schemeClr val="tx1"/>
                </a:solidFill>
                <a:latin typeface="Arial Narrow" panose="020B0606020202030204" pitchFamily="34" charset="0"/>
              </a:rPr>
              <a:t>Project client signature &amp; Start date</a:t>
            </a:r>
          </a:p>
        </p:txBody>
      </p:sp>
      <p:sp>
        <p:nvSpPr>
          <p:cNvPr id="52" name="Rektangel 51">
            <a:extLst>
              <a:ext uri="{FF2B5EF4-FFF2-40B4-BE49-F238E27FC236}">
                <a16:creationId xmlns:a16="http://schemas.microsoft.com/office/drawing/2014/main" id="{D90E8A7C-A566-44D8-A299-77B5CE3BD437}"/>
              </a:ext>
            </a:extLst>
          </p:cNvPr>
          <p:cNvSpPr/>
          <p:nvPr/>
        </p:nvSpPr>
        <p:spPr>
          <a:xfrm>
            <a:off x="6104919" y="5270216"/>
            <a:ext cx="3365596" cy="2718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dirty="0">
                <a:solidFill>
                  <a:schemeClr val="tx1"/>
                </a:solidFill>
                <a:latin typeface="Arial Narrow" panose="020B0606020202030204" pitchFamily="34" charset="0"/>
              </a:rPr>
              <a:t>Project manager signature &amp; Start date</a:t>
            </a:r>
          </a:p>
        </p:txBody>
      </p:sp>
      <p:sp>
        <p:nvSpPr>
          <p:cNvPr id="22" name="Rektangel 21">
            <a:extLst>
              <a:ext uri="{FF2B5EF4-FFF2-40B4-BE49-F238E27FC236}">
                <a16:creationId xmlns:a16="http://schemas.microsoft.com/office/drawing/2014/main" id="{C97ACCD5-09E5-473F-BDD5-04AACC619680}"/>
              </a:ext>
            </a:extLst>
          </p:cNvPr>
          <p:cNvSpPr/>
          <p:nvPr/>
        </p:nvSpPr>
        <p:spPr>
          <a:xfrm>
            <a:off x="8277194" y="5063872"/>
            <a:ext cx="1116956" cy="237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i="1" dirty="0">
                <a:solidFill>
                  <a:schemeClr val="bg1">
                    <a:lumMod val="50000"/>
                  </a:schemeClr>
                </a:solidFill>
                <a:latin typeface="Arial Narrow" panose="020B0606020202030204" pitchFamily="34" charset="0"/>
              </a:rPr>
              <a:t>Time period</a:t>
            </a:r>
          </a:p>
        </p:txBody>
      </p:sp>
      <p:sp>
        <p:nvSpPr>
          <p:cNvPr id="57" name="textruta 56">
            <a:extLst>
              <a:ext uri="{FF2B5EF4-FFF2-40B4-BE49-F238E27FC236}">
                <a16:creationId xmlns:a16="http://schemas.microsoft.com/office/drawing/2014/main" id="{D8A43560-7462-442D-AFFF-0CE5036FB368}"/>
              </a:ext>
            </a:extLst>
          </p:cNvPr>
          <p:cNvSpPr txBox="1"/>
          <p:nvPr/>
        </p:nvSpPr>
        <p:spPr>
          <a:xfrm>
            <a:off x="101596" y="6568557"/>
            <a:ext cx="11988804" cy="289442"/>
          </a:xfrm>
          <a:prstGeom prst="rect">
            <a:avLst/>
          </a:prstGeom>
        </p:spPr>
        <p:txBody>
          <a:bodyPr vert="horz" wrap="none" lIns="91440" tIns="45720" rIns="91440" bIns="45720" rtlCol="0" anchor="ctr">
            <a:noAutofit/>
          </a:bodyPr>
          <a:lstStyle/>
          <a:p>
            <a:pPr algn="ctr"/>
            <a:r>
              <a:rPr lang="en-GB" sz="900" b="1" dirty="0">
                <a:latin typeface="Century Gothic" panose="020B0502020202020204" pitchFamily="34" charset="0"/>
              </a:rPr>
              <a:t>1 Page Project™ </a:t>
            </a:r>
            <a:r>
              <a:rPr lang="en-GB" sz="900" dirty="0">
                <a:latin typeface="Century Gothic" panose="020B0502020202020204" pitchFamily="34" charset="0"/>
              </a:rPr>
              <a:t>is provided by UNIK Partner Sweden AB. Revision: 1.0. See </a:t>
            </a:r>
            <a:r>
              <a:rPr lang="en-GB" sz="900">
                <a:latin typeface="Century Gothic" panose="020B0502020202020204" pitchFamily="34" charset="0"/>
              </a:rPr>
              <a:t>www.unikpartner.</a:t>
            </a:r>
            <a:r>
              <a:rPr lang="en-GB" sz="900" dirty="0">
                <a:latin typeface="Century Gothic" panose="020B0502020202020204" pitchFamily="34" charset="0"/>
              </a:rPr>
              <a:t>com for updates and more templates.</a:t>
            </a:r>
          </a:p>
        </p:txBody>
      </p:sp>
      <p:sp>
        <p:nvSpPr>
          <p:cNvPr id="62" name="Oval 5">
            <a:extLst>
              <a:ext uri="{FF2B5EF4-FFF2-40B4-BE49-F238E27FC236}">
                <a16:creationId xmlns:a16="http://schemas.microsoft.com/office/drawing/2014/main" id="{9F677544-5152-4047-8778-43635342D109}"/>
              </a:ext>
            </a:extLst>
          </p:cNvPr>
          <p:cNvSpPr/>
          <p:nvPr/>
        </p:nvSpPr>
        <p:spPr>
          <a:xfrm>
            <a:off x="3057859" y="1213158"/>
            <a:ext cx="362905" cy="362905"/>
          </a:xfrm>
          <a:prstGeom prst="ellipse">
            <a:avLst/>
          </a:prstGeom>
          <a:solidFill>
            <a:srgbClr val="9D1F6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t>4</a:t>
            </a:r>
          </a:p>
        </p:txBody>
      </p:sp>
      <p:pic>
        <p:nvPicPr>
          <p:cNvPr id="18" name="Bildobjekt 17">
            <a:extLst>
              <a:ext uri="{FF2B5EF4-FFF2-40B4-BE49-F238E27FC236}">
                <a16:creationId xmlns:a16="http://schemas.microsoft.com/office/drawing/2014/main" id="{1A3B661E-8815-463D-B46E-3B6AB695A9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5401" y="1303574"/>
            <a:ext cx="1120604" cy="956996"/>
          </a:xfrm>
          <a:prstGeom prst="rect">
            <a:avLst/>
          </a:prstGeom>
        </p:spPr>
      </p:pic>
      <p:pic>
        <p:nvPicPr>
          <p:cNvPr id="20" name="Bildobjekt 19">
            <a:extLst>
              <a:ext uri="{FF2B5EF4-FFF2-40B4-BE49-F238E27FC236}">
                <a16:creationId xmlns:a16="http://schemas.microsoft.com/office/drawing/2014/main" id="{B2465338-FDE9-4829-A2C3-B1732607BA6F}"/>
              </a:ext>
            </a:extLst>
          </p:cNvPr>
          <p:cNvPicPr>
            <a:picLocks noChangeAspect="1"/>
          </p:cNvPicPr>
          <p:nvPr/>
        </p:nvPicPr>
        <p:blipFill rotWithShape="1">
          <a:blip r:embed="rId4">
            <a:extLst>
              <a:ext uri="{28A0092B-C50C-407E-A947-70E740481C1C}">
                <a14:useLocalDpi xmlns:a14="http://schemas.microsoft.com/office/drawing/2010/main" val="0"/>
              </a:ext>
            </a:extLst>
          </a:blip>
          <a:srcRect b="32738"/>
          <a:stretch/>
        </p:blipFill>
        <p:spPr>
          <a:xfrm>
            <a:off x="11395053" y="6587705"/>
            <a:ext cx="695347" cy="224809"/>
          </a:xfrm>
          <a:prstGeom prst="rect">
            <a:avLst/>
          </a:prstGeom>
        </p:spPr>
      </p:pic>
    </p:spTree>
    <p:extLst>
      <p:ext uri="{BB962C8B-B14F-4D97-AF65-F5344CB8AC3E}">
        <p14:creationId xmlns:p14="http://schemas.microsoft.com/office/powerpoint/2010/main" val="1676109583"/>
      </p:ext>
    </p:extLst>
  </p:cSld>
  <p:clrMapOvr>
    <a:masterClrMapping/>
  </p:clrMapOvr>
</p:sld>
</file>

<file path=ppt/theme/theme1.xml><?xml version="1.0" encoding="utf-8"?>
<a:theme xmlns:a="http://schemas.openxmlformats.org/drawingml/2006/main" name="Office-tema">
  <a:themeElements>
    <a:clrScheme name="Rödviolet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Autofit/>
      </a:bodyPr>
      <a:lstStyle>
        <a:defPPr algn="l">
          <a:defRPr sz="2400" dirty="0" err="1" smtClean="0">
            <a:solidFill>
              <a:schemeClr val="tx1"/>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CCB6FBF3B0EA438FA09DC192EB7A88" ma:contentTypeVersion="16" ma:contentTypeDescription="Create a new document." ma:contentTypeScope="" ma:versionID="5af4eee3ab574dececfb6315d2fe81fc">
  <xsd:schema xmlns:xsd="http://www.w3.org/2001/XMLSchema" xmlns:xs="http://www.w3.org/2001/XMLSchema" xmlns:p="http://schemas.microsoft.com/office/2006/metadata/properties" xmlns:ns2="87447158-e2ab-486d-acde-7b1384721d3d" xmlns:ns3="dc977138-11f8-42a4-a231-52d5065dffeb" targetNamespace="http://schemas.microsoft.com/office/2006/metadata/properties" ma:root="true" ma:fieldsID="baed699e94cf451c5c8a0035e173d59a" ns2:_="" ns3:_="">
    <xsd:import namespace="87447158-e2ab-486d-acde-7b1384721d3d"/>
    <xsd:import namespace="dc977138-11f8-42a4-a231-52d5065dffe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447158-e2ab-486d-acde-7b1384721d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037010b-8317-48e1-beee-cfefe322127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977138-11f8-42a4-a231-52d5065dffe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1294b3e-ae27-4660-a1b9-5926719c1c94}" ma:internalName="TaxCatchAll" ma:showField="CatchAllData" ma:web="dc977138-11f8-42a4-a231-52d5065dffe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dc977138-11f8-42a4-a231-52d5065dffeb" xsi:nil="true"/>
    <lcf76f155ced4ddcb4097134ff3c332f xmlns="87447158-e2ab-486d-acde-7b1384721d3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C67FDA7-364B-4733-852D-AA452ECCD528}">
  <ds:schemaRefs>
    <ds:schemaRef ds:uri="http://schemas.microsoft.com/sharepoint/v3/contenttype/forms"/>
  </ds:schemaRefs>
</ds:datastoreItem>
</file>

<file path=customXml/itemProps2.xml><?xml version="1.0" encoding="utf-8"?>
<ds:datastoreItem xmlns:ds="http://schemas.openxmlformats.org/officeDocument/2006/customXml" ds:itemID="{218F6874-330D-47DC-AB38-894C084DDF8C}"/>
</file>

<file path=customXml/itemProps3.xml><?xml version="1.0" encoding="utf-8"?>
<ds:datastoreItem xmlns:ds="http://schemas.openxmlformats.org/officeDocument/2006/customXml" ds:itemID="{52585C50-8445-454F-B48E-1FF09A9484FB}">
  <ds:schemaRefs>
    <ds:schemaRef ds:uri="7ac8f480-df7a-41b4-bd2a-8bb96097abf0"/>
    <ds:schemaRef ds:uri="http://purl.org/dc/terms/"/>
    <ds:schemaRef ds:uri="5e4812c4-65a1-4333-9946-5e4339849626"/>
    <ds:schemaRef ds:uri="http://purl.org/dc/dcmitype/"/>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678</TotalTime>
  <Words>303</Words>
  <Application>Microsoft Office PowerPoint</Application>
  <PresentationFormat>Bredbild</PresentationFormat>
  <Paragraphs>53</Paragraphs>
  <Slides>1</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vt:i4>
      </vt:variant>
    </vt:vector>
  </HeadingPairs>
  <TitlesOfParts>
    <vt:vector size="6" baseType="lpstr">
      <vt:lpstr>Arial</vt:lpstr>
      <vt:lpstr>Arial Narrow</vt:lpstr>
      <vt:lpstr>Calibri</vt:lpstr>
      <vt:lpstr>Century Gothic</vt:lpstr>
      <vt:lpstr>Office-tema</vt:lpstr>
      <vt:lpstr>PowerPoint-presentation</vt:lpstr>
    </vt:vector>
  </TitlesOfParts>
  <Company>UNIK Technology Sweden 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Martin Tilly</dc:creator>
  <cp:lastModifiedBy>Martin Tilly</cp:lastModifiedBy>
  <cp:revision>75</cp:revision>
  <dcterms:created xsi:type="dcterms:W3CDTF">2018-02-03T08:10:01Z</dcterms:created>
  <dcterms:modified xsi:type="dcterms:W3CDTF">2018-08-20T09:14:55Z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0x01010076CCB6FBF3B0EA438FA09DC192EB7A88</vt:lpwstr>
  </property>
</Properties>
</file>